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90" r:id="rId9"/>
    <p:sldId id="263" r:id="rId10"/>
    <p:sldId id="264" r:id="rId11"/>
    <p:sldId id="291" r:id="rId12"/>
    <p:sldId id="265" r:id="rId13"/>
    <p:sldId id="292" r:id="rId14"/>
    <p:sldId id="266" r:id="rId15"/>
    <p:sldId id="267" r:id="rId16"/>
    <p:sldId id="293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445-E6E1-4B0C-BDD2-798B57992520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C346-F327-4DCF-B396-E2743CD529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445-E6E1-4B0C-BDD2-798B57992520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C346-F327-4DCF-B396-E2743CD529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445-E6E1-4B0C-BDD2-798B57992520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C346-F327-4DCF-B396-E2743CD529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445-E6E1-4B0C-BDD2-798B57992520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C346-F327-4DCF-B396-E2743CD529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445-E6E1-4B0C-BDD2-798B57992520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C346-F327-4DCF-B396-E2743CD529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445-E6E1-4B0C-BDD2-798B57992520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C346-F327-4DCF-B396-E2743CD529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445-E6E1-4B0C-BDD2-798B57992520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C346-F327-4DCF-B396-E2743CD529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445-E6E1-4B0C-BDD2-798B57992520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C346-F327-4DCF-B396-E2743CD529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445-E6E1-4B0C-BDD2-798B57992520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C346-F327-4DCF-B396-E2743CD529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445-E6E1-4B0C-BDD2-798B57992520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6C346-F327-4DCF-B396-E2743CD529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A445-E6E1-4B0C-BDD2-798B57992520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46C346-F327-4DCF-B396-E2743CD529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6EA445-E6E1-4B0C-BDD2-798B57992520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46C346-F327-4DCF-B396-E2743CD5295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GASTROESOPHAGEAL REFLUX DISEASE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JGGuerra</a:t>
            </a:r>
            <a:r>
              <a:rPr lang="en-US" dirty="0" smtClean="0"/>
              <a:t>, MD</a:t>
            </a:r>
          </a:p>
          <a:p>
            <a:r>
              <a:rPr lang="en-US" dirty="0" smtClean="0"/>
              <a:t>062307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Medical </a:t>
            </a:r>
            <a:r>
              <a:rPr lang="en-US" dirty="0" smtClean="0"/>
              <a:t>Therapy GERD </a:t>
            </a:r>
            <a:r>
              <a:rPr lang="en-US" dirty="0"/>
              <a:t>is such a common condition that most patients </a:t>
            </a:r>
            <a:r>
              <a:rPr lang="en-US" dirty="0" smtClean="0"/>
              <a:t>with mild </a:t>
            </a:r>
            <a:r>
              <a:rPr lang="en-US" dirty="0"/>
              <a:t>symptoms carry out self-medication. </a:t>
            </a:r>
            <a:endParaRPr lang="en-US" dirty="0" smtClean="0"/>
          </a:p>
          <a:p>
            <a:pPr algn="just"/>
            <a:r>
              <a:rPr lang="en-US" dirty="0" smtClean="0"/>
              <a:t>When </a:t>
            </a:r>
            <a:r>
              <a:rPr lang="en-US" dirty="0"/>
              <a:t>first </a:t>
            </a:r>
            <a:r>
              <a:rPr lang="en-US" dirty="0" smtClean="0"/>
              <a:t>seen with </a:t>
            </a:r>
            <a:r>
              <a:rPr lang="en-US" dirty="0"/>
              <a:t>symptoms of heartburn without obvious </a:t>
            </a:r>
            <a:r>
              <a:rPr lang="en-US" dirty="0" smtClean="0"/>
              <a:t>complications, patients </a:t>
            </a:r>
            <a:r>
              <a:rPr lang="en-US" dirty="0"/>
              <a:t>can reasonably be placed on 8 to 12 weeks of </a:t>
            </a:r>
            <a:r>
              <a:rPr lang="en-US" dirty="0" smtClean="0"/>
              <a:t>simple  antacids </a:t>
            </a:r>
            <a:r>
              <a:rPr lang="en-US" dirty="0"/>
              <a:t>before extensive investigations are carried out. </a:t>
            </a:r>
            <a:endParaRPr lang="en-US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In many situations, this successfully terminates the attacks.</a:t>
            </a:r>
          </a:p>
          <a:p>
            <a:pPr algn="just"/>
            <a:r>
              <a:rPr lang="en-US" dirty="0" smtClean="0"/>
              <a:t>Patients should be advised to elevate the head of the bed; avoid tight clothing; eat small, frequent meals; avoid eating their nighttime meal shortly before retiring; lose weight; and avoid alcohol, coffee, chocolate, and peppermint, which may aggravate the symptoms.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Used in combination with simple antacids, </a:t>
            </a:r>
            <a:r>
              <a:rPr lang="en-US" dirty="0" err="1"/>
              <a:t>alginic</a:t>
            </a:r>
            <a:r>
              <a:rPr lang="en-US" dirty="0"/>
              <a:t> acid </a:t>
            </a:r>
            <a:r>
              <a:rPr lang="en-US" dirty="0" smtClean="0"/>
              <a:t>may augment </a:t>
            </a:r>
            <a:r>
              <a:rPr lang="en-US" dirty="0"/>
              <a:t>the relief of symptoms by creating a physical </a:t>
            </a:r>
            <a:r>
              <a:rPr lang="en-US" dirty="0" smtClean="0"/>
              <a:t>barrier to </a:t>
            </a:r>
            <a:r>
              <a:rPr lang="en-US" dirty="0"/>
              <a:t>reflux, as well as by acid reduction. </a:t>
            </a:r>
            <a:endParaRPr lang="en-US" dirty="0" smtClean="0"/>
          </a:p>
          <a:p>
            <a:pPr algn="just"/>
            <a:r>
              <a:rPr lang="en-US" dirty="0" err="1" smtClean="0"/>
              <a:t>Alginic</a:t>
            </a:r>
            <a:r>
              <a:rPr lang="en-US" dirty="0" smtClean="0"/>
              <a:t> </a:t>
            </a:r>
            <a:r>
              <a:rPr lang="en-US" dirty="0"/>
              <a:t>acid reacts </a:t>
            </a:r>
            <a:r>
              <a:rPr lang="en-US" dirty="0" smtClean="0"/>
              <a:t>with sodium </a:t>
            </a:r>
            <a:r>
              <a:rPr lang="en-US" dirty="0"/>
              <a:t>bicarbonate in the presence of saliva to form a </a:t>
            </a:r>
            <a:r>
              <a:rPr lang="en-US" dirty="0" smtClean="0"/>
              <a:t>highly viscous </a:t>
            </a:r>
            <a:r>
              <a:rPr lang="en-US" dirty="0"/>
              <a:t>solution that floats like a raft on the surface of </a:t>
            </a:r>
            <a:r>
              <a:rPr lang="en-US" dirty="0" smtClean="0"/>
              <a:t>the gastric </a:t>
            </a:r>
            <a:r>
              <a:rPr lang="en-US" dirty="0" smtClean="0"/>
              <a:t>contents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When reflux occurs, this protective layer is refluxed into the esophagus, and acts as a protective barrier against the noxious gastric contents. </a:t>
            </a:r>
            <a:endParaRPr lang="en-US" dirty="0" smtClean="0"/>
          </a:p>
          <a:p>
            <a:pPr algn="just"/>
            <a:r>
              <a:rPr lang="en-US" dirty="0" smtClean="0"/>
              <a:t>Medications </a:t>
            </a:r>
            <a:r>
              <a:rPr lang="en-US" dirty="0" smtClean="0"/>
              <a:t>to promote gastric emptying such as </a:t>
            </a:r>
            <a:r>
              <a:rPr lang="en-US" dirty="0" err="1" smtClean="0"/>
              <a:t>metoclopramide</a:t>
            </a:r>
            <a:r>
              <a:rPr lang="en-US" dirty="0" smtClean="0"/>
              <a:t>, </a:t>
            </a:r>
            <a:r>
              <a:rPr lang="en-US" dirty="0" err="1" smtClean="0"/>
              <a:t>domperidone</a:t>
            </a:r>
            <a:r>
              <a:rPr lang="en-US" dirty="0" smtClean="0"/>
              <a:t>, or </a:t>
            </a:r>
            <a:r>
              <a:rPr lang="en-US" dirty="0" err="1" smtClean="0"/>
              <a:t>cisapride</a:t>
            </a:r>
            <a:r>
              <a:rPr lang="en-US" dirty="0" smtClean="0"/>
              <a:t> are beneficial in early disease, but of little value in more severe disease.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In patients with persistent symptoms, the mainstay </a:t>
            </a:r>
            <a:r>
              <a:rPr lang="en-US" dirty="0" smtClean="0"/>
              <a:t>of medical </a:t>
            </a:r>
            <a:r>
              <a:rPr lang="en-US" dirty="0"/>
              <a:t>therapy is acid suppression. </a:t>
            </a:r>
            <a:endParaRPr lang="en-US" dirty="0" smtClean="0"/>
          </a:p>
          <a:p>
            <a:pPr algn="just"/>
            <a:r>
              <a:rPr lang="en-US" dirty="0" smtClean="0"/>
              <a:t>High-dosage </a:t>
            </a:r>
            <a:r>
              <a:rPr lang="en-US" dirty="0"/>
              <a:t>regimens </a:t>
            </a:r>
            <a:r>
              <a:rPr lang="en-US" dirty="0" smtClean="0"/>
              <a:t>of hydrogen </a:t>
            </a:r>
            <a:r>
              <a:rPr lang="en-US" dirty="0"/>
              <a:t>potassium proton pump inhibitors, such </a:t>
            </a:r>
            <a:r>
              <a:rPr lang="en-US" dirty="0" smtClean="0"/>
              <a:t>as </a:t>
            </a:r>
            <a:r>
              <a:rPr lang="en-US" dirty="0" err="1" smtClean="0"/>
              <a:t>omeprazole</a:t>
            </a:r>
            <a:r>
              <a:rPr lang="en-US" dirty="0" smtClean="0"/>
              <a:t> </a:t>
            </a:r>
            <a:r>
              <a:rPr lang="en-US" dirty="0"/>
              <a:t>(up to 40 mg/d) can reduce gastric acidity by </a:t>
            </a:r>
            <a:r>
              <a:rPr lang="en-US" dirty="0" smtClean="0"/>
              <a:t>as much </a:t>
            </a:r>
            <a:r>
              <a:rPr lang="en-US" dirty="0"/>
              <a:t>as 80 to 90%.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Selection of Patients for </a:t>
            </a:r>
            <a:r>
              <a:rPr lang="en-US" dirty="0" smtClean="0"/>
              <a:t>Surgery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Studies of the natural history of GERD indicate that </a:t>
            </a:r>
            <a:r>
              <a:rPr lang="en-US" dirty="0" smtClean="0"/>
              <a:t>most patients </a:t>
            </a:r>
            <a:r>
              <a:rPr lang="en-US" dirty="0"/>
              <a:t>have a relatively benign form of the disease that </a:t>
            </a:r>
            <a:r>
              <a:rPr lang="en-US" dirty="0" smtClean="0"/>
              <a:t>is responsive </a:t>
            </a:r>
            <a:r>
              <a:rPr lang="en-US" dirty="0"/>
              <a:t>to lifestyle changes and dietary and </a:t>
            </a:r>
            <a:r>
              <a:rPr lang="en-US" dirty="0" smtClean="0"/>
              <a:t>medical therapy</a:t>
            </a:r>
            <a:r>
              <a:rPr lang="en-US" dirty="0"/>
              <a:t>, and do not need surgical </a:t>
            </a:r>
            <a:r>
              <a:rPr lang="en-US" dirty="0" smtClean="0"/>
              <a:t>treatment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Approximately 25 to 50% of the patients with GERD have persistent or progressive disease, and it is this patient population that is best suited to surgical therapy.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Indications f </a:t>
            </a:r>
            <a:r>
              <a:rPr lang="en-US" dirty="0" err="1" smtClean="0"/>
              <a:t>Sx</a:t>
            </a:r>
            <a:endParaRPr lang="en-US" dirty="0" smtClean="0"/>
          </a:p>
          <a:p>
            <a:pPr lvl="1"/>
            <a:r>
              <a:rPr lang="en-US" dirty="0" err="1" smtClean="0"/>
              <a:t>esophagitis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structurally </a:t>
            </a:r>
            <a:r>
              <a:rPr lang="en-US" dirty="0"/>
              <a:t>defective </a:t>
            </a:r>
            <a:r>
              <a:rPr lang="en-US" dirty="0" smtClean="0"/>
              <a:t>LES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However, one should not be deterred </a:t>
            </a:r>
            <a:r>
              <a:rPr lang="en-US" dirty="0" smtClean="0"/>
              <a:t>from considering </a:t>
            </a:r>
            <a:r>
              <a:rPr lang="en-US" dirty="0" err="1"/>
              <a:t>antireflux</a:t>
            </a:r>
            <a:r>
              <a:rPr lang="en-US" dirty="0"/>
              <a:t> surgery in a symptomatic patient </a:t>
            </a:r>
            <a:r>
              <a:rPr lang="en-US" dirty="0" smtClean="0"/>
              <a:t>with or </a:t>
            </a:r>
            <a:r>
              <a:rPr lang="en-US" dirty="0"/>
              <a:t>without </a:t>
            </a:r>
            <a:r>
              <a:rPr lang="en-US" dirty="0" err="1"/>
              <a:t>esophagitis</a:t>
            </a:r>
            <a:r>
              <a:rPr lang="en-US" dirty="0"/>
              <a:t> or a defective sphincter, provided </a:t>
            </a:r>
            <a:r>
              <a:rPr lang="en-US" dirty="0" smtClean="0"/>
              <a:t>the disease </a:t>
            </a:r>
            <a:r>
              <a:rPr lang="en-US" dirty="0"/>
              <a:t>process has been objectively documented by </a:t>
            </a:r>
            <a:r>
              <a:rPr lang="en-US" dirty="0" smtClean="0"/>
              <a:t>24-hour pH </a:t>
            </a:r>
            <a:r>
              <a:rPr lang="en-US" dirty="0"/>
              <a:t>monitoring.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A structurally defective LES is the most important </a:t>
            </a:r>
            <a:r>
              <a:rPr lang="en-US" dirty="0" smtClean="0"/>
              <a:t>factor predicting </a:t>
            </a:r>
            <a:r>
              <a:rPr lang="en-US" dirty="0"/>
              <a:t>failure of medical </a:t>
            </a:r>
            <a:r>
              <a:rPr lang="en-US" dirty="0" smtClean="0"/>
              <a:t>therapy</a:t>
            </a:r>
          </a:p>
          <a:p>
            <a:pPr algn="just"/>
            <a:r>
              <a:rPr lang="en-US" dirty="0" smtClean="0"/>
              <a:t>While </a:t>
            </a:r>
            <a:r>
              <a:rPr lang="en-US" dirty="0"/>
              <a:t>patients </a:t>
            </a:r>
            <a:r>
              <a:rPr lang="en-US" dirty="0" smtClean="0"/>
              <a:t>with normal </a:t>
            </a:r>
            <a:r>
              <a:rPr lang="en-US" dirty="0"/>
              <a:t>sphincter pressures tend to remain well </a:t>
            </a:r>
            <a:r>
              <a:rPr lang="en-US" dirty="0" smtClean="0"/>
              <a:t>controlled with </a:t>
            </a:r>
            <a:r>
              <a:rPr lang="en-US" dirty="0"/>
              <a:t>medical </a:t>
            </a:r>
            <a:r>
              <a:rPr lang="en-US" dirty="0" smtClean="0"/>
              <a:t>therapy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 </a:t>
            </a:r>
            <a:r>
              <a:rPr lang="en-US" dirty="0"/>
              <a:t>75% of </a:t>
            </a:r>
            <a:r>
              <a:rPr lang="en-US" dirty="0" smtClean="0"/>
              <a:t>esophageal pathology</a:t>
            </a:r>
          </a:p>
          <a:p>
            <a:pPr algn="just"/>
            <a:r>
              <a:rPr lang="en-US" dirty="0"/>
              <a:t>most challenging diagnostic and therapeutic problems </a:t>
            </a:r>
            <a:r>
              <a:rPr lang="en-US" dirty="0" smtClean="0"/>
              <a:t>in benign </a:t>
            </a:r>
            <a:r>
              <a:rPr lang="en-US" dirty="0"/>
              <a:t>esophageal </a:t>
            </a:r>
            <a:r>
              <a:rPr lang="en-US" dirty="0" smtClean="0"/>
              <a:t>disease</a:t>
            </a:r>
          </a:p>
          <a:p>
            <a:pPr algn="just"/>
            <a:r>
              <a:rPr lang="en-US" dirty="0"/>
              <a:t>A contributing factor to this is </a:t>
            </a:r>
            <a:r>
              <a:rPr lang="en-US" dirty="0" smtClean="0"/>
              <a:t>the lack </a:t>
            </a:r>
            <a:r>
              <a:rPr lang="en-US" dirty="0"/>
              <a:t>of a universally accepted definition of the </a:t>
            </a:r>
            <a:r>
              <a:rPr lang="en-US" dirty="0" smtClean="0"/>
              <a:t>disease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Severe endoscopic </a:t>
            </a:r>
            <a:r>
              <a:rPr lang="en-US" dirty="0" err="1"/>
              <a:t>esophagitis</a:t>
            </a:r>
            <a:r>
              <a:rPr lang="en-US" dirty="0"/>
              <a:t> in a symptomatic patient </a:t>
            </a:r>
            <a:r>
              <a:rPr lang="en-US" dirty="0" smtClean="0"/>
              <a:t>with a </a:t>
            </a:r>
            <a:r>
              <a:rPr lang="en-US" dirty="0"/>
              <a:t>structurally defective LES is also an indication for </a:t>
            </a:r>
            <a:r>
              <a:rPr lang="en-US" dirty="0" smtClean="0"/>
              <a:t>early surgical </a:t>
            </a:r>
            <a:r>
              <a:rPr lang="en-US" dirty="0"/>
              <a:t>therapy. </a:t>
            </a:r>
            <a:endParaRPr lang="en-US" dirty="0" smtClean="0"/>
          </a:p>
          <a:p>
            <a:pPr algn="just"/>
            <a:r>
              <a:rPr lang="en-US" dirty="0" smtClean="0"/>
              <a:t>These </a:t>
            </a:r>
            <a:r>
              <a:rPr lang="en-US" dirty="0"/>
              <a:t>patients are prone to breakthrough </a:t>
            </a:r>
            <a:r>
              <a:rPr lang="en-US" dirty="0" smtClean="0"/>
              <a:t>of their </a:t>
            </a:r>
            <a:r>
              <a:rPr lang="en-US" dirty="0"/>
              <a:t>symptoms while receiving medical therapy.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development of a stricture in a patient represents </a:t>
            </a:r>
            <a:r>
              <a:rPr lang="en-US" dirty="0" smtClean="0"/>
              <a:t>a failure </a:t>
            </a:r>
            <a:r>
              <a:rPr lang="en-US" dirty="0"/>
              <a:t>of medical therapy, and is also an indication for </a:t>
            </a:r>
            <a:r>
              <a:rPr lang="en-US" dirty="0" smtClean="0"/>
              <a:t>a surgical </a:t>
            </a:r>
            <a:r>
              <a:rPr lang="en-US" dirty="0" err="1"/>
              <a:t>antireflux</a:t>
            </a:r>
            <a:r>
              <a:rPr lang="en-US" dirty="0"/>
              <a:t> procedure.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Surgical </a:t>
            </a:r>
            <a:r>
              <a:rPr lang="en-US" b="1" dirty="0" smtClean="0"/>
              <a:t>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Before proceeding with an </a:t>
            </a:r>
            <a:r>
              <a:rPr lang="en-US" dirty="0" err="1"/>
              <a:t>antireflux</a:t>
            </a:r>
            <a:r>
              <a:rPr lang="en-US" dirty="0"/>
              <a:t> operation, </a:t>
            </a:r>
            <a:r>
              <a:rPr lang="en-US" dirty="0" smtClean="0"/>
              <a:t>several factors </a:t>
            </a:r>
            <a:r>
              <a:rPr lang="en-US" dirty="0"/>
              <a:t>should be evaluated. </a:t>
            </a:r>
            <a:endParaRPr lang="en-US" dirty="0" smtClean="0"/>
          </a:p>
          <a:p>
            <a:pPr algn="just"/>
            <a:r>
              <a:rPr lang="en-US" dirty="0" smtClean="0"/>
              <a:t>First</a:t>
            </a:r>
            <a:r>
              <a:rPr lang="en-US" dirty="0"/>
              <a:t>, the propulsive force of </a:t>
            </a:r>
            <a:r>
              <a:rPr lang="en-US" dirty="0" smtClean="0"/>
              <a:t>the body </a:t>
            </a:r>
            <a:r>
              <a:rPr lang="en-US" dirty="0"/>
              <a:t>of the esophagus should be evaluated by </a:t>
            </a:r>
            <a:r>
              <a:rPr lang="en-US" dirty="0" smtClean="0"/>
              <a:t>esophageal </a:t>
            </a:r>
            <a:r>
              <a:rPr lang="en-US" dirty="0" err="1" smtClean="0"/>
              <a:t>manometry</a:t>
            </a:r>
            <a:r>
              <a:rPr lang="en-US" dirty="0" smtClean="0"/>
              <a:t> </a:t>
            </a:r>
            <a:r>
              <a:rPr lang="en-US" dirty="0"/>
              <a:t>to determine if it has sufficient power to propel </a:t>
            </a:r>
            <a:r>
              <a:rPr lang="en-US" dirty="0" smtClean="0"/>
              <a:t>a bolus </a:t>
            </a:r>
            <a:r>
              <a:rPr lang="en-US" dirty="0"/>
              <a:t>of food through a newly reconstructed valve.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Patients with </a:t>
            </a:r>
            <a:r>
              <a:rPr lang="en-US" dirty="0"/>
              <a:t>normal peristaltic contractions do well with a 360 </a:t>
            </a:r>
            <a:r>
              <a:rPr lang="en-US" dirty="0" smtClean="0"/>
              <a:t>degree </a:t>
            </a:r>
            <a:r>
              <a:rPr lang="en-US" dirty="0" err="1" smtClean="0"/>
              <a:t>Nissen</a:t>
            </a:r>
            <a:r>
              <a:rPr lang="en-US" dirty="0" smtClean="0"/>
              <a:t> </a:t>
            </a:r>
            <a:r>
              <a:rPr lang="en-US" dirty="0" err="1" smtClean="0"/>
              <a:t>fundoplication</a:t>
            </a:r>
            <a:r>
              <a:rPr lang="en-US" dirty="0"/>
              <a:t>. </a:t>
            </a:r>
            <a:endParaRPr lang="en-US" dirty="0" smtClean="0"/>
          </a:p>
          <a:p>
            <a:pPr algn="just"/>
            <a:r>
              <a:rPr lang="en-US" dirty="0" smtClean="0"/>
              <a:t>When </a:t>
            </a:r>
            <a:r>
              <a:rPr lang="en-US" dirty="0"/>
              <a:t>peristalsis is absent or </a:t>
            </a:r>
            <a:r>
              <a:rPr lang="en-US" dirty="0" smtClean="0"/>
              <a:t>severely disordered</a:t>
            </a:r>
            <a:r>
              <a:rPr lang="en-US" dirty="0"/>
              <a:t>, or the amplitude of the contraction is below </a:t>
            </a:r>
            <a:r>
              <a:rPr lang="en-US" dirty="0" smtClean="0"/>
              <a:t>20 mm </a:t>
            </a:r>
            <a:r>
              <a:rPr lang="en-US" dirty="0"/>
              <a:t>Hg throughout the lower esophagus, a two-thirds </a:t>
            </a:r>
            <a:r>
              <a:rPr lang="en-US" dirty="0" smtClean="0"/>
              <a:t>partial </a:t>
            </a:r>
            <a:r>
              <a:rPr lang="en-US" dirty="0" err="1" smtClean="0"/>
              <a:t>fundoplication</a:t>
            </a:r>
            <a:r>
              <a:rPr lang="en-US" dirty="0" smtClean="0"/>
              <a:t> </a:t>
            </a:r>
            <a:r>
              <a:rPr lang="en-US" dirty="0"/>
              <a:t>may be the procedure of choice.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Second, anatomic shortening of the esophagus </a:t>
            </a:r>
            <a:r>
              <a:rPr lang="en-US" dirty="0" smtClean="0"/>
              <a:t>can compromise </a:t>
            </a:r>
            <a:r>
              <a:rPr lang="en-US" dirty="0"/>
              <a:t>the ability to do an adequate repair </a:t>
            </a:r>
            <a:r>
              <a:rPr lang="en-US" dirty="0" smtClean="0"/>
              <a:t>without tension</a:t>
            </a:r>
            <a:r>
              <a:rPr lang="en-US" dirty="0"/>
              <a:t>, and lead to an increased incidence of breakdown </a:t>
            </a:r>
            <a:r>
              <a:rPr lang="en-US" dirty="0" smtClean="0"/>
              <a:t>or thoracic </a:t>
            </a:r>
            <a:r>
              <a:rPr lang="en-US" dirty="0"/>
              <a:t>displacement of the repair.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Principles of Surgical </a:t>
            </a:r>
            <a:r>
              <a:rPr lang="en-US" dirty="0" smtClean="0"/>
              <a:t>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The primary goal of </a:t>
            </a:r>
            <a:r>
              <a:rPr lang="en-US" dirty="0" err="1"/>
              <a:t>antireflux</a:t>
            </a:r>
            <a:r>
              <a:rPr lang="en-US" dirty="0"/>
              <a:t> surgery is </a:t>
            </a:r>
            <a:endParaRPr lang="en-US" dirty="0" smtClean="0"/>
          </a:p>
          <a:p>
            <a:pPr lvl="1" algn="just"/>
            <a:r>
              <a:rPr lang="en-US" dirty="0" smtClean="0"/>
              <a:t>safely </a:t>
            </a:r>
            <a:r>
              <a:rPr lang="en-US" dirty="0"/>
              <a:t>restore </a:t>
            </a:r>
            <a:r>
              <a:rPr lang="en-US" dirty="0" smtClean="0"/>
              <a:t>the structure </a:t>
            </a:r>
            <a:r>
              <a:rPr lang="en-US" dirty="0"/>
              <a:t>of the sphincter </a:t>
            </a:r>
            <a:endParaRPr lang="en-US" dirty="0" smtClean="0"/>
          </a:p>
          <a:p>
            <a:pPr lvl="1" algn="just"/>
            <a:r>
              <a:rPr lang="en-US" dirty="0" smtClean="0"/>
              <a:t>prevent </a:t>
            </a:r>
            <a:r>
              <a:rPr lang="en-US" dirty="0"/>
              <a:t>its shortening </a:t>
            </a:r>
            <a:r>
              <a:rPr lang="en-US" dirty="0" smtClean="0"/>
              <a:t>with gastric </a:t>
            </a:r>
            <a:r>
              <a:rPr lang="en-US" dirty="0"/>
              <a:t>distention, while preserving the patient's ability </a:t>
            </a:r>
            <a:r>
              <a:rPr lang="en-US" dirty="0" smtClean="0"/>
              <a:t>to swallow </a:t>
            </a:r>
            <a:r>
              <a:rPr lang="en-US" dirty="0"/>
              <a:t>normally, to belch to relieve gaseous distention, </a:t>
            </a:r>
            <a:r>
              <a:rPr lang="en-US" dirty="0" smtClean="0"/>
              <a:t>and to </a:t>
            </a:r>
            <a:r>
              <a:rPr lang="en-US" dirty="0"/>
              <a:t>vomit when necessary.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Regardless of the choice of </a:t>
            </a:r>
            <a:r>
              <a:rPr lang="en-US" dirty="0" smtClean="0"/>
              <a:t>the procedure</a:t>
            </a:r>
            <a:r>
              <a:rPr lang="en-US" dirty="0"/>
              <a:t>, this goal can be achieved if attention is paid </a:t>
            </a:r>
            <a:r>
              <a:rPr lang="en-US" dirty="0" smtClean="0"/>
              <a:t>to five </a:t>
            </a:r>
            <a:r>
              <a:rPr lang="en-US" dirty="0"/>
              <a:t>principles in reconstructing the </a:t>
            </a:r>
            <a:r>
              <a:rPr lang="en-US" dirty="0" err="1"/>
              <a:t>cardia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First, </a:t>
            </a:r>
            <a:r>
              <a:rPr lang="en-US" dirty="0" smtClean="0"/>
              <a:t>the operation </a:t>
            </a:r>
            <a:r>
              <a:rPr lang="en-US" dirty="0"/>
              <a:t>should restore the pressure of the </a:t>
            </a:r>
            <a:r>
              <a:rPr lang="en-US" dirty="0" smtClean="0"/>
              <a:t>distal esophageal </a:t>
            </a:r>
            <a:r>
              <a:rPr lang="en-US" dirty="0"/>
              <a:t>sphincter to a level twice resting gastric </a:t>
            </a:r>
            <a:r>
              <a:rPr lang="en-US" dirty="0" smtClean="0"/>
              <a:t>pressure (i.e</a:t>
            </a:r>
            <a:r>
              <a:rPr lang="en-US" dirty="0"/>
              <a:t>., 12 mm Hg for a gastric pressure of 6 mm Hg), and </a:t>
            </a:r>
            <a:r>
              <a:rPr lang="en-US" dirty="0" smtClean="0"/>
              <a:t>its length </a:t>
            </a:r>
            <a:r>
              <a:rPr lang="en-US" dirty="0"/>
              <a:t>to at least 3 cm.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Second, the operation should place an adequate length of </a:t>
            </a:r>
            <a:r>
              <a:rPr lang="en-US" dirty="0" smtClean="0"/>
              <a:t>the distal </a:t>
            </a:r>
            <a:r>
              <a:rPr lang="en-US" dirty="0"/>
              <a:t>esophageal sphincter in the </a:t>
            </a:r>
            <a:r>
              <a:rPr lang="en-US" dirty="0" smtClean="0"/>
              <a:t>positive-pressure environment </a:t>
            </a:r>
            <a:r>
              <a:rPr lang="en-US" dirty="0"/>
              <a:t>of the abdomen by a method that ensures </a:t>
            </a:r>
            <a:r>
              <a:rPr lang="en-US" dirty="0" smtClean="0"/>
              <a:t>its response </a:t>
            </a:r>
            <a:r>
              <a:rPr lang="en-US" dirty="0"/>
              <a:t>to changes in intra-abdominal pressure.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The permanent </a:t>
            </a:r>
            <a:r>
              <a:rPr lang="en-US" dirty="0"/>
              <a:t>restoration of 1.5 to 2 cm of </a:t>
            </a:r>
            <a:r>
              <a:rPr lang="en-US" dirty="0" smtClean="0"/>
              <a:t>abdominal esophagus </a:t>
            </a:r>
            <a:r>
              <a:rPr lang="en-US" dirty="0"/>
              <a:t>in a patient whose sphincter pressure has </a:t>
            </a:r>
            <a:r>
              <a:rPr lang="en-US" dirty="0" smtClean="0"/>
              <a:t>been augmented </a:t>
            </a:r>
            <a:r>
              <a:rPr lang="en-US" dirty="0"/>
              <a:t>to twice resting gastric pressure will maintain </a:t>
            </a:r>
            <a:r>
              <a:rPr lang="en-US" dirty="0" smtClean="0"/>
              <a:t>the competency </a:t>
            </a:r>
            <a:r>
              <a:rPr lang="en-US" dirty="0"/>
              <a:t>of the </a:t>
            </a:r>
            <a:r>
              <a:rPr lang="en-US" dirty="0" err="1"/>
              <a:t>cardia</a:t>
            </a:r>
            <a:r>
              <a:rPr lang="en-US" dirty="0"/>
              <a:t> over various challenges of </a:t>
            </a:r>
            <a:r>
              <a:rPr lang="en-US" dirty="0" err="1" smtClean="0"/>
              <a:t>intraabdominal</a:t>
            </a:r>
            <a:r>
              <a:rPr lang="en-US" dirty="0" smtClean="0"/>
              <a:t> pressure</a:t>
            </a:r>
            <a:r>
              <a:rPr lang="en-US" dirty="0"/>
              <a:t>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Third, the operation should allow the reconstructed </a:t>
            </a:r>
            <a:r>
              <a:rPr lang="en-US" dirty="0" err="1"/>
              <a:t>cardia</a:t>
            </a:r>
            <a:r>
              <a:rPr lang="en-US" dirty="0"/>
              <a:t> </a:t>
            </a:r>
            <a:r>
              <a:rPr lang="en-US" dirty="0" smtClean="0"/>
              <a:t>to relax </a:t>
            </a:r>
            <a:r>
              <a:rPr lang="en-US" dirty="0"/>
              <a:t>on deglutition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Fourth, the </a:t>
            </a:r>
            <a:r>
              <a:rPr lang="en-US" dirty="0" err="1"/>
              <a:t>fundoplication</a:t>
            </a:r>
            <a:r>
              <a:rPr lang="en-US" dirty="0"/>
              <a:t> should not increase the </a:t>
            </a:r>
            <a:r>
              <a:rPr lang="en-US" dirty="0" smtClean="0"/>
              <a:t>resistance of </a:t>
            </a:r>
            <a:r>
              <a:rPr lang="en-US" dirty="0"/>
              <a:t>the relaxed sphincter to a level that exceeds the </a:t>
            </a:r>
            <a:r>
              <a:rPr lang="en-US" dirty="0" smtClean="0"/>
              <a:t>peristaltic power </a:t>
            </a:r>
            <a:r>
              <a:rPr lang="en-US" dirty="0"/>
              <a:t>of the body of the esophagus.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</a:t>
            </a:r>
            <a:r>
              <a:rPr lang="en-US" dirty="0" err="1" smtClean="0"/>
              <a:t>Dx</a:t>
            </a:r>
            <a:r>
              <a:rPr lang="en-US" dirty="0" smtClean="0"/>
              <a:t> GERD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simplest approach is to define the disease by </a:t>
            </a:r>
            <a:r>
              <a:rPr lang="en-US" dirty="0" smtClean="0"/>
              <a:t>its symptoms</a:t>
            </a:r>
            <a:r>
              <a:rPr lang="en-US" dirty="0"/>
              <a:t>. </a:t>
            </a:r>
            <a:endParaRPr lang="en-US" dirty="0" smtClean="0"/>
          </a:p>
          <a:p>
            <a:pPr algn="just"/>
            <a:r>
              <a:rPr lang="en-US" dirty="0" smtClean="0"/>
              <a:t>However</a:t>
            </a:r>
            <a:r>
              <a:rPr lang="en-US" dirty="0"/>
              <a:t>, symptoms thought to be indicative </a:t>
            </a:r>
            <a:r>
              <a:rPr lang="en-US" dirty="0" smtClean="0"/>
              <a:t>of GERD</a:t>
            </a:r>
            <a:r>
              <a:rPr lang="en-US" dirty="0"/>
              <a:t>, such as heartburn or acid regurgitation, are </a:t>
            </a:r>
            <a:r>
              <a:rPr lang="en-US" dirty="0" smtClean="0"/>
              <a:t>very common </a:t>
            </a:r>
            <a:r>
              <a:rPr lang="en-US" dirty="0"/>
              <a:t>in the general </a:t>
            </a:r>
            <a:r>
              <a:rPr lang="en-US" dirty="0" smtClean="0"/>
              <a:t>population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Fifth, the operation should ensure that the </a:t>
            </a:r>
            <a:r>
              <a:rPr lang="en-US" dirty="0" err="1"/>
              <a:t>fundoplication</a:t>
            </a:r>
            <a:r>
              <a:rPr lang="en-US" dirty="0"/>
              <a:t> </a:t>
            </a:r>
            <a:r>
              <a:rPr lang="en-US" dirty="0" smtClean="0"/>
              <a:t>can be </a:t>
            </a:r>
            <a:r>
              <a:rPr lang="en-US" dirty="0"/>
              <a:t>placed in the abdomen without undue tension, </a:t>
            </a:r>
            <a:r>
              <a:rPr lang="en-US" dirty="0" smtClean="0"/>
              <a:t>and maintained </a:t>
            </a:r>
            <a:r>
              <a:rPr lang="en-US" dirty="0"/>
              <a:t>there by approximating the </a:t>
            </a:r>
            <a:r>
              <a:rPr lang="en-US" dirty="0" err="1"/>
              <a:t>crura</a:t>
            </a:r>
            <a:r>
              <a:rPr lang="en-US" dirty="0"/>
              <a:t> of </a:t>
            </a:r>
            <a:r>
              <a:rPr lang="en-US" dirty="0" smtClean="0"/>
              <a:t>the diaphragm </a:t>
            </a:r>
            <a:r>
              <a:rPr lang="en-US" dirty="0"/>
              <a:t>above the repair.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Procedure </a:t>
            </a:r>
            <a:r>
              <a:rPr lang="en-US" dirty="0" smtClean="0"/>
              <a:t>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A laparoscopic approach is used in patients with </a:t>
            </a:r>
            <a:r>
              <a:rPr lang="en-US" dirty="0" smtClean="0"/>
              <a:t>normal esophageal </a:t>
            </a:r>
            <a:r>
              <a:rPr lang="en-US" dirty="0"/>
              <a:t>contractility and length. </a:t>
            </a:r>
            <a:endParaRPr lang="en-US" dirty="0" smtClean="0"/>
          </a:p>
          <a:p>
            <a:pPr algn="just"/>
            <a:r>
              <a:rPr lang="en-US" dirty="0" smtClean="0"/>
              <a:t>Patients </a:t>
            </a:r>
            <a:r>
              <a:rPr lang="en-US" dirty="0" smtClean="0"/>
              <a:t>with questionable </a:t>
            </a:r>
            <a:r>
              <a:rPr lang="en-US" dirty="0"/>
              <a:t>esophageal length may be best </a:t>
            </a:r>
            <a:r>
              <a:rPr lang="en-US" dirty="0" smtClean="0"/>
              <a:t>approached </a:t>
            </a:r>
            <a:r>
              <a:rPr lang="en-US" dirty="0" err="1" smtClean="0"/>
              <a:t>transthoracically</a:t>
            </a:r>
            <a:r>
              <a:rPr lang="en-US" dirty="0"/>
              <a:t>, where full esophageal mobilization </a:t>
            </a:r>
            <a:r>
              <a:rPr lang="en-US" dirty="0" smtClean="0"/>
              <a:t>serves as </a:t>
            </a:r>
            <a:r>
              <a:rPr lang="en-US" dirty="0"/>
              <a:t>a lengthening procedure.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If the esophagus is </a:t>
            </a:r>
            <a:r>
              <a:rPr lang="en-US" dirty="0" smtClean="0"/>
              <a:t>short after </a:t>
            </a:r>
            <a:r>
              <a:rPr lang="en-US" dirty="0"/>
              <a:t>it is mobilized from diaphragm to aortic arch, a </a:t>
            </a:r>
            <a:r>
              <a:rPr lang="en-US" dirty="0" smtClean="0"/>
              <a:t>Collis </a:t>
            </a:r>
            <a:r>
              <a:rPr lang="en-US" dirty="0" err="1" smtClean="0"/>
              <a:t>gastroplasty</a:t>
            </a:r>
            <a:r>
              <a:rPr lang="en-US" dirty="0" smtClean="0"/>
              <a:t> </a:t>
            </a:r>
            <a:r>
              <a:rPr lang="en-US" dirty="0"/>
              <a:t>is done to provide additional length and </a:t>
            </a:r>
            <a:r>
              <a:rPr lang="en-US" dirty="0" smtClean="0"/>
              <a:t>avoid placing </a:t>
            </a:r>
            <a:r>
              <a:rPr lang="en-US" dirty="0"/>
              <a:t>the repair under </a:t>
            </a:r>
            <a:r>
              <a:rPr lang="en-US" dirty="0" smtClean="0"/>
              <a:t>tension</a:t>
            </a:r>
          </a:p>
          <a:p>
            <a:pPr algn="just"/>
            <a:r>
              <a:rPr lang="en-US" dirty="0"/>
              <a:t>In the majority of </a:t>
            </a:r>
            <a:r>
              <a:rPr lang="en-US" dirty="0" smtClean="0"/>
              <a:t>patients who </a:t>
            </a:r>
            <a:r>
              <a:rPr lang="en-US" dirty="0"/>
              <a:t>have good esophageal contractility and </a:t>
            </a:r>
            <a:r>
              <a:rPr lang="en-US" dirty="0" smtClean="0"/>
              <a:t>normal esophageal </a:t>
            </a:r>
            <a:r>
              <a:rPr lang="en-US" dirty="0"/>
              <a:t>length, the laparoscopic </a:t>
            </a:r>
            <a:r>
              <a:rPr lang="en-US" dirty="0" err="1"/>
              <a:t>Nissen</a:t>
            </a:r>
            <a:r>
              <a:rPr lang="en-US" dirty="0"/>
              <a:t> </a:t>
            </a:r>
            <a:r>
              <a:rPr lang="en-US" dirty="0" err="1"/>
              <a:t>fundoplication</a:t>
            </a:r>
            <a:r>
              <a:rPr lang="en-US" dirty="0"/>
              <a:t> </a:t>
            </a:r>
            <a:r>
              <a:rPr lang="en-US" dirty="0" smtClean="0"/>
              <a:t>is the </a:t>
            </a:r>
            <a:r>
              <a:rPr lang="en-US" dirty="0"/>
              <a:t>procedure of choice for a primary </a:t>
            </a:r>
            <a:r>
              <a:rPr lang="en-US" dirty="0" err="1"/>
              <a:t>antireflux</a:t>
            </a:r>
            <a:r>
              <a:rPr lang="en-US" dirty="0"/>
              <a:t> repair.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Primary </a:t>
            </a:r>
            <a:r>
              <a:rPr lang="en-US" b="1" dirty="0" err="1"/>
              <a:t>Antireflux</a:t>
            </a:r>
            <a:r>
              <a:rPr lang="en-US" b="1" dirty="0"/>
              <a:t> </a:t>
            </a:r>
            <a:r>
              <a:rPr lang="en-US" b="1" dirty="0" smtClean="0"/>
              <a:t>Repairs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Nissen</a:t>
            </a:r>
            <a:r>
              <a:rPr lang="en-US" dirty="0"/>
              <a:t> </a:t>
            </a:r>
            <a:r>
              <a:rPr lang="en-US" dirty="0" err="1" smtClean="0"/>
              <a:t>Fundoplication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most common </a:t>
            </a:r>
            <a:r>
              <a:rPr lang="en-US" dirty="0" err="1"/>
              <a:t>antireflux</a:t>
            </a:r>
            <a:r>
              <a:rPr lang="en-US" dirty="0"/>
              <a:t> procedure is the </a:t>
            </a:r>
            <a:r>
              <a:rPr lang="en-US" dirty="0" err="1" smtClean="0"/>
              <a:t>Nissen</a:t>
            </a:r>
            <a:r>
              <a:rPr lang="en-US" dirty="0" smtClean="0"/>
              <a:t> </a:t>
            </a:r>
            <a:r>
              <a:rPr lang="en-US" dirty="0" err="1" smtClean="0"/>
              <a:t>fundoplication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The procedure can be performed through </a:t>
            </a:r>
            <a:r>
              <a:rPr lang="en-US" dirty="0" smtClean="0"/>
              <a:t>an abdominal </a:t>
            </a:r>
            <a:r>
              <a:rPr lang="en-US" dirty="0"/>
              <a:t>or a chest incision, as well as through </a:t>
            </a:r>
            <a:r>
              <a:rPr lang="en-US" dirty="0" smtClean="0"/>
              <a:t>a laparoscope.</a:t>
            </a:r>
          </a:p>
          <a:p>
            <a:pPr algn="just"/>
            <a:r>
              <a:rPr lang="en-US" dirty="0"/>
              <a:t>360 degree </a:t>
            </a:r>
            <a:r>
              <a:rPr lang="en-US" dirty="0" err="1"/>
              <a:t>fundoplication</a:t>
            </a:r>
            <a:r>
              <a:rPr lang="en-US" dirty="0"/>
              <a:t> around the lower esophagus for </a:t>
            </a:r>
            <a:r>
              <a:rPr lang="en-US" dirty="0" smtClean="0"/>
              <a:t>a distance </a:t>
            </a:r>
            <a:r>
              <a:rPr lang="en-US" dirty="0"/>
              <a:t>of 4 to 5 cm.</a:t>
            </a:r>
          </a:p>
          <a:p>
            <a:pPr algn="just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Although this provided good control </a:t>
            </a:r>
            <a:r>
              <a:rPr lang="en-US" dirty="0" smtClean="0"/>
              <a:t>of reflux</a:t>
            </a:r>
            <a:r>
              <a:rPr lang="en-US" dirty="0"/>
              <a:t>, it was associated with a number of side effects </a:t>
            </a:r>
            <a:r>
              <a:rPr lang="en-US" dirty="0" smtClean="0"/>
              <a:t>that have </a:t>
            </a:r>
            <a:r>
              <a:rPr lang="en-US" dirty="0"/>
              <a:t>encouraged modifications of the procedure as </a:t>
            </a:r>
            <a:r>
              <a:rPr lang="en-US" dirty="0" smtClean="0"/>
              <a:t>originally described</a:t>
            </a:r>
            <a:r>
              <a:rPr lang="en-US" dirty="0"/>
              <a:t>. </a:t>
            </a:r>
            <a:endParaRPr lang="en-US" dirty="0" smtClean="0"/>
          </a:p>
          <a:p>
            <a:pPr algn="just"/>
            <a:r>
              <a:rPr lang="en-US" dirty="0" smtClean="0"/>
              <a:t>These </a:t>
            </a:r>
            <a:r>
              <a:rPr lang="en-US" dirty="0"/>
              <a:t>include using only the gastric </a:t>
            </a:r>
            <a:r>
              <a:rPr lang="en-US" dirty="0" err="1"/>
              <a:t>fundus</a:t>
            </a:r>
            <a:r>
              <a:rPr lang="en-US" dirty="0"/>
              <a:t> </a:t>
            </a:r>
            <a:r>
              <a:rPr lang="en-US" dirty="0" smtClean="0"/>
              <a:t>to envelop </a:t>
            </a:r>
            <a:r>
              <a:rPr lang="en-US" dirty="0"/>
              <a:t>the esophagus in a fashion analogous to a </a:t>
            </a:r>
            <a:r>
              <a:rPr lang="en-US" dirty="0" err="1" smtClean="0"/>
              <a:t>Witzel</a:t>
            </a:r>
            <a:r>
              <a:rPr lang="en-US" dirty="0" smtClean="0"/>
              <a:t> </a:t>
            </a:r>
            <a:r>
              <a:rPr lang="en-US" dirty="0" err="1" smtClean="0"/>
              <a:t>jejunostomy</a:t>
            </a:r>
            <a:r>
              <a:rPr lang="en-US" dirty="0"/>
              <a:t>, sizing the </a:t>
            </a:r>
            <a:r>
              <a:rPr lang="en-US" dirty="0" err="1"/>
              <a:t>fundoplication</a:t>
            </a:r>
            <a:r>
              <a:rPr lang="en-US" dirty="0"/>
              <a:t> with a 60F </a:t>
            </a:r>
            <a:r>
              <a:rPr lang="en-US" dirty="0" err="1"/>
              <a:t>bougie</a:t>
            </a:r>
            <a:r>
              <a:rPr lang="en-US" dirty="0"/>
              <a:t>, </a:t>
            </a:r>
            <a:r>
              <a:rPr lang="en-US" dirty="0" smtClean="0"/>
              <a:t>and limiting </a:t>
            </a:r>
            <a:r>
              <a:rPr lang="en-US" dirty="0"/>
              <a:t>the length of the </a:t>
            </a:r>
            <a:r>
              <a:rPr lang="en-US" dirty="0" err="1"/>
              <a:t>fundoplication</a:t>
            </a:r>
            <a:r>
              <a:rPr lang="en-US" dirty="0"/>
              <a:t> to 1 to 2 cm.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dirty="0"/>
              <a:t>1. </a:t>
            </a:r>
            <a:r>
              <a:rPr lang="en-US" dirty="0" err="1"/>
              <a:t>Crural</a:t>
            </a:r>
            <a:r>
              <a:rPr lang="en-US" dirty="0"/>
              <a:t> dissection, identification, and preservation of </a:t>
            </a:r>
            <a:r>
              <a:rPr lang="en-US" dirty="0" smtClean="0"/>
              <a:t>both </a:t>
            </a:r>
            <a:r>
              <a:rPr lang="en-US" dirty="0" err="1" smtClean="0"/>
              <a:t>vagi</a:t>
            </a:r>
            <a:r>
              <a:rPr lang="en-US" dirty="0"/>
              <a:t>, and the anterior hepatic branch</a:t>
            </a:r>
          </a:p>
          <a:p>
            <a:pPr algn="just">
              <a:buNone/>
            </a:pPr>
            <a:r>
              <a:rPr lang="en-US" dirty="0"/>
              <a:t>2. Circumferential dissection of the esophagus</a:t>
            </a:r>
          </a:p>
          <a:p>
            <a:pPr algn="just">
              <a:buNone/>
            </a:pPr>
            <a:r>
              <a:rPr lang="en-US" dirty="0"/>
              <a:t>3. </a:t>
            </a:r>
            <a:r>
              <a:rPr lang="en-US" dirty="0" err="1"/>
              <a:t>Crural</a:t>
            </a:r>
            <a:r>
              <a:rPr lang="en-US" dirty="0"/>
              <a:t> closure</a:t>
            </a:r>
          </a:p>
          <a:p>
            <a:pPr algn="just">
              <a:buNone/>
            </a:pPr>
            <a:r>
              <a:rPr lang="en-US" dirty="0"/>
              <a:t>4. </a:t>
            </a:r>
            <a:r>
              <a:rPr lang="en-US" dirty="0" err="1"/>
              <a:t>Fundic</a:t>
            </a:r>
            <a:r>
              <a:rPr lang="en-US" dirty="0"/>
              <a:t> mobilization by division of short gastric vessels</a:t>
            </a:r>
          </a:p>
          <a:p>
            <a:pPr algn="just">
              <a:buNone/>
            </a:pPr>
            <a:r>
              <a:rPr lang="en-US" dirty="0"/>
              <a:t>5. Creation of a short, loose </a:t>
            </a:r>
            <a:r>
              <a:rPr lang="en-US" dirty="0" err="1"/>
              <a:t>fundoplication</a:t>
            </a:r>
            <a:r>
              <a:rPr lang="en-US" dirty="0"/>
              <a:t> by placing </a:t>
            </a:r>
            <a:r>
              <a:rPr lang="en-US" dirty="0" smtClean="0"/>
              <a:t>the posterior </a:t>
            </a:r>
            <a:r>
              <a:rPr lang="en-US" dirty="0" err="1"/>
              <a:t>fundic</a:t>
            </a:r>
            <a:r>
              <a:rPr lang="en-US" dirty="0"/>
              <a:t> wall posterior, and the anterior </a:t>
            </a:r>
            <a:r>
              <a:rPr lang="en-US" dirty="0" err="1" smtClean="0"/>
              <a:t>fundus</a:t>
            </a:r>
            <a:r>
              <a:rPr lang="en-US" dirty="0" smtClean="0"/>
              <a:t> anterior</a:t>
            </a:r>
            <a:r>
              <a:rPr lang="en-US" dirty="0"/>
              <a:t>, to the esophagus, meeting at the right </a:t>
            </a:r>
            <a:r>
              <a:rPr lang="en-US" dirty="0" smtClean="0"/>
              <a:t>lateral position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Laparoscopic </a:t>
            </a:r>
            <a:r>
              <a:rPr lang="en-US" sz="3600" dirty="0" err="1"/>
              <a:t>Toupet</a:t>
            </a:r>
            <a:r>
              <a:rPr lang="en-US" sz="3600" dirty="0"/>
              <a:t> and </a:t>
            </a:r>
            <a:r>
              <a:rPr lang="en-US" sz="3600" dirty="0" err="1"/>
              <a:t>Belsey</a:t>
            </a:r>
            <a:r>
              <a:rPr lang="en-US" sz="3600" dirty="0"/>
              <a:t> Mark IV Partial</a:t>
            </a:r>
            <a:br>
              <a:rPr lang="en-US" sz="3600" dirty="0"/>
            </a:br>
            <a:r>
              <a:rPr lang="en-US" sz="3600" dirty="0" err="1"/>
              <a:t>Fundoplications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In the presence of severely altered esophageal </a:t>
            </a:r>
            <a:r>
              <a:rPr lang="en-US" dirty="0" smtClean="0"/>
              <a:t>motility, where </a:t>
            </a:r>
            <a:r>
              <a:rPr lang="en-US" dirty="0"/>
              <a:t>the propulsive force of the esophagus is not </a:t>
            </a:r>
            <a:r>
              <a:rPr lang="en-US" dirty="0" smtClean="0"/>
              <a:t>sufficient to </a:t>
            </a:r>
            <a:r>
              <a:rPr lang="en-US" dirty="0"/>
              <a:t>overcome the outflow obstruction of a </a:t>
            </a:r>
            <a:r>
              <a:rPr lang="en-US" dirty="0" smtClean="0"/>
              <a:t>complete </a:t>
            </a:r>
            <a:r>
              <a:rPr lang="en-US" dirty="0" err="1" smtClean="0"/>
              <a:t>fundoplication</a:t>
            </a:r>
            <a:r>
              <a:rPr lang="en-US" dirty="0"/>
              <a:t>, a partial </a:t>
            </a:r>
            <a:r>
              <a:rPr lang="en-US" dirty="0" err="1"/>
              <a:t>fundoplication</a:t>
            </a:r>
            <a:r>
              <a:rPr lang="en-US" dirty="0"/>
              <a:t> is indicated. </a:t>
            </a:r>
            <a:endParaRPr lang="en-US" dirty="0" smtClean="0"/>
          </a:p>
          <a:p>
            <a:pPr algn="just"/>
            <a:r>
              <a:rPr lang="en-US" dirty="0" smtClean="0"/>
              <a:t>A </a:t>
            </a:r>
            <a:r>
              <a:rPr lang="en-US" dirty="0" smtClean="0"/>
              <a:t>partial </a:t>
            </a:r>
            <a:r>
              <a:rPr lang="en-US" dirty="0" err="1" smtClean="0"/>
              <a:t>fundoplication</a:t>
            </a:r>
            <a:r>
              <a:rPr lang="en-US" dirty="0" smtClean="0"/>
              <a:t> </a:t>
            </a:r>
            <a:r>
              <a:rPr lang="en-US" dirty="0"/>
              <a:t>may be performed </a:t>
            </a:r>
            <a:r>
              <a:rPr lang="en-US" dirty="0" err="1"/>
              <a:t>laparoscopically</a:t>
            </a:r>
            <a:r>
              <a:rPr lang="en-US" dirty="0"/>
              <a:t>, a </a:t>
            </a:r>
            <a:r>
              <a:rPr lang="en-US" dirty="0" err="1" smtClean="0"/>
              <a:t>Toupet</a:t>
            </a:r>
            <a:r>
              <a:rPr lang="en-US" dirty="0" smtClean="0"/>
              <a:t> </a:t>
            </a:r>
            <a:r>
              <a:rPr lang="en-US" dirty="0" err="1" smtClean="0"/>
              <a:t>fundoplication</a:t>
            </a:r>
            <a:r>
              <a:rPr lang="en-US" dirty="0"/>
              <a:t>, or </a:t>
            </a:r>
            <a:r>
              <a:rPr lang="en-US" dirty="0" err="1"/>
              <a:t>transthoracically</a:t>
            </a:r>
            <a:r>
              <a:rPr lang="en-US" dirty="0"/>
              <a:t>, a </a:t>
            </a:r>
            <a:r>
              <a:rPr lang="en-US" dirty="0" err="1"/>
              <a:t>Belsey</a:t>
            </a:r>
            <a:r>
              <a:rPr lang="en-US" dirty="0"/>
              <a:t> Mark IV repair.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Both consist of a 270 degree gastric </a:t>
            </a:r>
            <a:r>
              <a:rPr lang="en-US" dirty="0" err="1" smtClean="0"/>
              <a:t>fundoplication</a:t>
            </a:r>
            <a:r>
              <a:rPr lang="en-US" dirty="0" smtClean="0"/>
              <a:t> around the distal 4 cm of esophagus, performed either </a:t>
            </a:r>
            <a:r>
              <a:rPr lang="en-US" dirty="0" err="1" smtClean="0"/>
              <a:t>laparoscopically</a:t>
            </a:r>
            <a:r>
              <a:rPr lang="en-US" dirty="0" smtClean="0"/>
              <a:t> or through a left chest incision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presence </a:t>
            </a:r>
            <a:r>
              <a:rPr lang="en-US" dirty="0" smtClean="0"/>
              <a:t>of endoscopic </a:t>
            </a:r>
            <a:r>
              <a:rPr lang="en-US" dirty="0" err="1" smtClean="0"/>
              <a:t>esophagitis</a:t>
            </a:r>
            <a:r>
              <a:rPr lang="en-US" dirty="0" smtClean="0"/>
              <a:t>. </a:t>
            </a:r>
          </a:p>
          <a:p>
            <a:pPr lvl="1" algn="just"/>
            <a:r>
              <a:rPr lang="en-US" dirty="0" smtClean="0"/>
              <a:t>Assumes </a:t>
            </a:r>
            <a:r>
              <a:rPr lang="en-US" dirty="0"/>
              <a:t>that all patients who have </a:t>
            </a:r>
            <a:r>
              <a:rPr lang="en-US" dirty="0" err="1"/>
              <a:t>esophagitis</a:t>
            </a:r>
            <a:r>
              <a:rPr lang="en-US" dirty="0"/>
              <a:t> </a:t>
            </a:r>
            <a:r>
              <a:rPr lang="en-US" dirty="0" smtClean="0"/>
              <a:t>have excessive </a:t>
            </a:r>
            <a:r>
              <a:rPr lang="en-US" dirty="0"/>
              <a:t>regurgitation of gastric juice into their esophagus.</a:t>
            </a:r>
          </a:p>
          <a:p>
            <a:pPr algn="just"/>
            <a:r>
              <a:rPr lang="en-US" dirty="0"/>
              <a:t>This is true in 90% of patients, but in 10% the </a:t>
            </a:r>
            <a:r>
              <a:rPr lang="en-US" dirty="0" err="1" smtClean="0"/>
              <a:t>esophagitis</a:t>
            </a:r>
            <a:r>
              <a:rPr lang="en-US" dirty="0" smtClean="0"/>
              <a:t> has </a:t>
            </a:r>
            <a:r>
              <a:rPr lang="en-US" dirty="0"/>
              <a:t>other </a:t>
            </a:r>
            <a:r>
              <a:rPr lang="en-US" dirty="0" smtClean="0"/>
              <a:t>causes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A third approach to defining GERD is to measure the </a:t>
            </a:r>
            <a:r>
              <a:rPr lang="en-US" dirty="0" smtClean="0"/>
              <a:t>basic </a:t>
            </a:r>
            <a:r>
              <a:rPr lang="en-US" dirty="0" err="1" smtClean="0"/>
              <a:t>pathophysiologic</a:t>
            </a:r>
            <a:r>
              <a:rPr lang="en-US" dirty="0" smtClean="0"/>
              <a:t> </a:t>
            </a:r>
            <a:r>
              <a:rPr lang="en-US" dirty="0"/>
              <a:t>abnormality of the disease; </a:t>
            </a:r>
            <a:endParaRPr lang="en-US" dirty="0" smtClean="0"/>
          </a:p>
          <a:p>
            <a:pPr lvl="1" algn="just"/>
            <a:r>
              <a:rPr lang="en-US" dirty="0" smtClean="0"/>
              <a:t>that </a:t>
            </a:r>
            <a:r>
              <a:rPr lang="en-US" dirty="0" smtClean="0"/>
              <a:t>is, increased </a:t>
            </a:r>
            <a:r>
              <a:rPr lang="en-US" dirty="0"/>
              <a:t>exposure of the esophagus to gastric </a:t>
            </a:r>
            <a:r>
              <a:rPr lang="en-US" dirty="0" smtClean="0"/>
              <a:t>juice</a:t>
            </a:r>
          </a:p>
          <a:p>
            <a:pPr algn="just"/>
            <a:r>
              <a:rPr lang="en-US" dirty="0" smtClean="0"/>
              <a:t>miniaturized </a:t>
            </a:r>
            <a:r>
              <a:rPr lang="en-US" dirty="0" smtClean="0"/>
              <a:t>pH </a:t>
            </a:r>
            <a:r>
              <a:rPr lang="en-US" dirty="0"/>
              <a:t>electrodes and data </a:t>
            </a:r>
            <a:r>
              <a:rPr lang="en-US" dirty="0" smtClean="0"/>
              <a:t>recorders</a:t>
            </a:r>
          </a:p>
          <a:p>
            <a:pPr lvl="1" algn="just"/>
            <a:r>
              <a:rPr lang="en-US" dirty="0" smtClean="0"/>
              <a:t>esophageal </a:t>
            </a:r>
            <a:r>
              <a:rPr lang="en-US" dirty="0"/>
              <a:t>exposure to gastric juice by calculating </a:t>
            </a:r>
            <a:r>
              <a:rPr lang="en-US" dirty="0" smtClean="0"/>
              <a:t>the percentage </a:t>
            </a:r>
            <a:r>
              <a:rPr lang="en-US" dirty="0"/>
              <a:t>of time the pH was less than 4 over a </a:t>
            </a:r>
            <a:r>
              <a:rPr lang="en-US" dirty="0" smtClean="0"/>
              <a:t>24-hour </a:t>
            </a:r>
            <a:r>
              <a:rPr lang="en-US" dirty="0" smtClean="0"/>
              <a:t>period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The </a:t>
            </a:r>
            <a:r>
              <a:rPr lang="en-US" sz="4000" b="1" dirty="0"/>
              <a:t>Human </a:t>
            </a:r>
            <a:r>
              <a:rPr lang="en-US" sz="4000" b="1" dirty="0" err="1"/>
              <a:t>Antireflux</a:t>
            </a:r>
            <a:r>
              <a:rPr lang="en-US" sz="4000" b="1" dirty="0"/>
              <a:t> Mechanism and </a:t>
            </a:r>
            <a:r>
              <a:rPr lang="en-US" sz="4000" b="1" dirty="0" smtClean="0"/>
              <a:t>the </a:t>
            </a:r>
            <a:r>
              <a:rPr lang="en-US" sz="4000" b="1" dirty="0" err="1" smtClean="0"/>
              <a:t>Pathophysiology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ofGERD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The human </a:t>
            </a:r>
            <a:r>
              <a:rPr lang="en-US" dirty="0" err="1"/>
              <a:t>antireflux</a:t>
            </a:r>
            <a:r>
              <a:rPr lang="en-US" dirty="0"/>
              <a:t> mechanism consists of a pump, </a:t>
            </a:r>
            <a:r>
              <a:rPr lang="en-US" dirty="0" smtClean="0"/>
              <a:t>the esophageal </a:t>
            </a:r>
            <a:r>
              <a:rPr lang="en-US" dirty="0"/>
              <a:t>body, and a valve, the LES</a:t>
            </a:r>
            <a:r>
              <a:rPr lang="en-US" dirty="0" smtClean="0"/>
              <a:t>.</a:t>
            </a:r>
          </a:p>
          <a:p>
            <a:pPr algn="just"/>
            <a:r>
              <a:rPr lang="en-US" dirty="0"/>
              <a:t>The </a:t>
            </a:r>
            <a:r>
              <a:rPr lang="en-US" dirty="0" smtClean="0"/>
              <a:t>common denominator </a:t>
            </a:r>
            <a:r>
              <a:rPr lang="en-US" dirty="0"/>
              <a:t>for virtually all episodes of </a:t>
            </a:r>
            <a:r>
              <a:rPr lang="en-US" dirty="0" err="1" smtClean="0"/>
              <a:t>gastroesophageal</a:t>
            </a:r>
            <a:r>
              <a:rPr lang="en-US" dirty="0" smtClean="0"/>
              <a:t> reflux </a:t>
            </a:r>
            <a:r>
              <a:rPr lang="en-US" dirty="0"/>
              <a:t>in both patients and normal subjects is the loss of </a:t>
            </a:r>
            <a:r>
              <a:rPr lang="en-US" dirty="0" smtClean="0"/>
              <a:t>the normal </a:t>
            </a:r>
            <a:r>
              <a:rPr lang="en-US" dirty="0" err="1"/>
              <a:t>gastroesophageal</a:t>
            </a:r>
            <a:r>
              <a:rPr lang="en-US" dirty="0"/>
              <a:t> barrier to reflux. This is </a:t>
            </a:r>
            <a:r>
              <a:rPr lang="en-US" dirty="0" smtClean="0"/>
              <a:t>usually secondary </a:t>
            </a:r>
            <a:r>
              <a:rPr lang="en-US" dirty="0"/>
              <a:t>to low or reduced LES resistance.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Complications </a:t>
            </a:r>
            <a:r>
              <a:rPr lang="en-US" b="1" dirty="0"/>
              <a:t>of </a:t>
            </a:r>
            <a:r>
              <a:rPr lang="en-US" b="1" dirty="0" err="1"/>
              <a:t>Gastroesophageal</a:t>
            </a:r>
            <a:r>
              <a:rPr lang="en-US" b="1" dirty="0"/>
              <a:t> Reflux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The complications of </a:t>
            </a:r>
            <a:r>
              <a:rPr lang="en-US" dirty="0" smtClean="0"/>
              <a:t>GERD </a:t>
            </a:r>
            <a:r>
              <a:rPr lang="en-US" dirty="0" smtClean="0"/>
              <a:t>result </a:t>
            </a:r>
            <a:r>
              <a:rPr lang="en-US" dirty="0"/>
              <a:t>from </a:t>
            </a:r>
            <a:r>
              <a:rPr lang="en-US" dirty="0" smtClean="0"/>
              <a:t>the damage </a:t>
            </a:r>
            <a:r>
              <a:rPr lang="en-US" dirty="0"/>
              <a:t>inflicted by gastric juice on the esophageal </a:t>
            </a:r>
            <a:r>
              <a:rPr lang="en-US" dirty="0" smtClean="0"/>
              <a:t>mucosa or </a:t>
            </a:r>
            <a:r>
              <a:rPr lang="en-US" dirty="0"/>
              <a:t>respiratory epithelium, and changes caused by </a:t>
            </a:r>
            <a:r>
              <a:rPr lang="en-US" dirty="0" smtClean="0"/>
              <a:t>their subsequent </a:t>
            </a:r>
            <a:r>
              <a:rPr lang="en-US" dirty="0"/>
              <a:t>repair and fibrosis. 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Complications due to repetitive reflux are </a:t>
            </a:r>
            <a:r>
              <a:rPr lang="en-US" dirty="0" err="1" smtClean="0"/>
              <a:t>esophagitis</a:t>
            </a:r>
            <a:r>
              <a:rPr lang="en-US" dirty="0" smtClean="0"/>
              <a:t>, stricture, and Barrett's esophagus; repetitive aspiration may lead to progressive pulmonary fibrosis. </a:t>
            </a:r>
          </a:p>
          <a:p>
            <a:pPr algn="just"/>
            <a:r>
              <a:rPr lang="en-US" dirty="0" smtClean="0"/>
              <a:t>The severity of the complications is directly related to the prevalence of a structurally defective sphincter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Complications of </a:t>
            </a:r>
            <a:r>
              <a:rPr lang="en-US" dirty="0" err="1"/>
              <a:t>gastroesophageal</a:t>
            </a:r>
            <a:r>
              <a:rPr lang="en-US" dirty="0"/>
              <a:t> reflux such as </a:t>
            </a:r>
            <a:r>
              <a:rPr lang="en-US" dirty="0" err="1" smtClean="0"/>
              <a:t>esophagitis</a:t>
            </a:r>
            <a:r>
              <a:rPr lang="en-US" dirty="0" smtClean="0"/>
              <a:t>, stricture</a:t>
            </a:r>
            <a:r>
              <a:rPr lang="en-US" dirty="0"/>
              <a:t>, and Barrett's </a:t>
            </a:r>
            <a:r>
              <a:rPr lang="en-US" dirty="0" err="1"/>
              <a:t>metaplasia</a:t>
            </a:r>
            <a:r>
              <a:rPr lang="en-US" dirty="0"/>
              <a:t> occur in the presence </a:t>
            </a:r>
            <a:r>
              <a:rPr lang="en-US" dirty="0" smtClean="0"/>
              <a:t>of two </a:t>
            </a:r>
            <a:r>
              <a:rPr lang="en-US" dirty="0"/>
              <a:t>predisposing factors: </a:t>
            </a:r>
            <a:endParaRPr lang="en-US" dirty="0" smtClean="0"/>
          </a:p>
          <a:p>
            <a:pPr lvl="1" algn="just"/>
            <a:r>
              <a:rPr lang="en-US" dirty="0" smtClean="0"/>
              <a:t>mechanically </a:t>
            </a:r>
            <a:r>
              <a:rPr lang="en-US" dirty="0"/>
              <a:t>defective LES </a:t>
            </a:r>
            <a:endParaRPr lang="en-US" dirty="0" smtClean="0"/>
          </a:p>
          <a:p>
            <a:pPr lvl="1" algn="just"/>
            <a:r>
              <a:rPr lang="en-US" dirty="0" smtClean="0"/>
              <a:t>increased </a:t>
            </a:r>
            <a:r>
              <a:rPr lang="en-US" dirty="0"/>
              <a:t>esophageal exposure to fluid with a pH of </a:t>
            </a:r>
            <a:r>
              <a:rPr lang="en-US" dirty="0" smtClean="0"/>
              <a:t>less than </a:t>
            </a:r>
            <a:r>
              <a:rPr lang="en-US" dirty="0"/>
              <a:t>4 and greater than 7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177</TotalTime>
  <Words>1597</Words>
  <Application>Microsoft Office PowerPoint</Application>
  <PresentationFormat>On-screen Show (4:3)</PresentationFormat>
  <Paragraphs>89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Flow</vt:lpstr>
      <vt:lpstr>GASTROESOPHAGEAL REFLUX DISEASE </vt:lpstr>
      <vt:lpstr>Slide 2</vt:lpstr>
      <vt:lpstr>Ways to Dx GERD</vt:lpstr>
      <vt:lpstr>Slide 4</vt:lpstr>
      <vt:lpstr>Slide 5</vt:lpstr>
      <vt:lpstr>The Human Antireflux Mechanism and the Pathophysiology ofGERD</vt:lpstr>
      <vt:lpstr>Complications of Gastroesophageal Reflux </vt:lpstr>
      <vt:lpstr>Slide 8</vt:lpstr>
      <vt:lpstr>Slide 9</vt:lpstr>
      <vt:lpstr>Treatment</vt:lpstr>
      <vt:lpstr>Slide 11</vt:lpstr>
      <vt:lpstr>Slide 12</vt:lpstr>
      <vt:lpstr>Slide 13</vt:lpstr>
      <vt:lpstr>Slide 14</vt:lpstr>
      <vt:lpstr>Selection of Patients for Surgery</vt:lpstr>
      <vt:lpstr>Slide 16</vt:lpstr>
      <vt:lpstr>Slide 17</vt:lpstr>
      <vt:lpstr>Slide 18</vt:lpstr>
      <vt:lpstr>Slide 19</vt:lpstr>
      <vt:lpstr>Slide 20</vt:lpstr>
      <vt:lpstr>Slide 21</vt:lpstr>
      <vt:lpstr>Surgical Therapy</vt:lpstr>
      <vt:lpstr>Slide 23</vt:lpstr>
      <vt:lpstr>Slide 24</vt:lpstr>
      <vt:lpstr>Principles of Surgical Therapy</vt:lpstr>
      <vt:lpstr>Slide 26</vt:lpstr>
      <vt:lpstr>Slide 27</vt:lpstr>
      <vt:lpstr>Slide 28</vt:lpstr>
      <vt:lpstr>Slide 29</vt:lpstr>
      <vt:lpstr>Slide 30</vt:lpstr>
      <vt:lpstr>Procedure Selection</vt:lpstr>
      <vt:lpstr>Slide 32</vt:lpstr>
      <vt:lpstr>Primary Antireflux Repairs</vt:lpstr>
      <vt:lpstr>Nissen Fundoplication</vt:lpstr>
      <vt:lpstr>Slide 35</vt:lpstr>
      <vt:lpstr>Slide 36</vt:lpstr>
      <vt:lpstr> Laparoscopic Toupet and Belsey Mark IV Partial Fundoplications </vt:lpstr>
      <vt:lpstr>Slide 38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GASTROESOPHAGEAL REFLUX DISEASE </dc:title>
  <dc:creator>Jeffy</dc:creator>
  <cp:lastModifiedBy>Jeffy</cp:lastModifiedBy>
  <cp:revision>8</cp:revision>
  <dcterms:created xsi:type="dcterms:W3CDTF">2007-06-22T12:02:56Z</dcterms:created>
  <dcterms:modified xsi:type="dcterms:W3CDTF">2007-06-22T23:31:22Z</dcterms:modified>
</cp:coreProperties>
</file>